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7" r:id="rId5"/>
    <p:sldId id="276" r:id="rId6"/>
    <p:sldId id="256" r:id="rId7"/>
    <p:sldId id="257" r:id="rId8"/>
    <p:sldId id="268" r:id="rId9"/>
    <p:sldId id="271" r:id="rId10"/>
    <p:sldId id="274" r:id="rId11"/>
    <p:sldId id="267" r:id="rId12"/>
    <p:sldId id="273" r:id="rId13"/>
    <p:sldId id="266" r:id="rId14"/>
    <p:sldId id="275" r:id="rId15"/>
    <p:sldId id="272" r:id="rId16"/>
    <p:sldId id="259" r:id="rId17"/>
    <p:sldId id="263" r:id="rId18"/>
    <p:sldId id="265" r:id="rId19"/>
    <p:sldId id="261" r:id="rId20"/>
    <p:sldId id="269" r:id="rId21"/>
    <p:sldId id="270" r:id="rId22"/>
    <p:sldId id="262" r:id="rId23"/>
    <p:sldId id="258"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8F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053A0-C75E-4A42-BBDD-F0733D16856E}"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DC19F-50A0-4871-B37C-98DF23D4EB06}" type="slidenum">
              <a:rPr lang="en-GB" smtClean="0"/>
              <a:t>‹#›</a:t>
            </a:fld>
            <a:endParaRPr lang="en-GB"/>
          </a:p>
        </p:txBody>
      </p:sp>
    </p:spTree>
    <p:extLst>
      <p:ext uri="{BB962C8B-B14F-4D97-AF65-F5344CB8AC3E}">
        <p14:creationId xmlns:p14="http://schemas.microsoft.com/office/powerpoint/2010/main" val="224655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3DC19F-50A0-4871-B37C-98DF23D4EB06}" type="slidenum">
              <a:rPr lang="en-GB" smtClean="0"/>
              <a:t>10</a:t>
            </a:fld>
            <a:endParaRPr lang="en-GB"/>
          </a:p>
        </p:txBody>
      </p:sp>
    </p:spTree>
    <p:extLst>
      <p:ext uri="{BB962C8B-B14F-4D97-AF65-F5344CB8AC3E}">
        <p14:creationId xmlns:p14="http://schemas.microsoft.com/office/powerpoint/2010/main" val="2832390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15731" y="3442294"/>
            <a:ext cx="9144000" cy="1701206"/>
          </a:xfrm>
          <a:prstGeom prst="rect">
            <a:avLst/>
          </a:prstGeom>
        </p:spPr>
      </p:pic>
      <p:sp>
        <p:nvSpPr>
          <p:cNvPr id="2" name="Title 1"/>
          <p:cNvSpPr>
            <a:spLocks noGrp="1"/>
          </p:cNvSpPr>
          <p:nvPr>
            <p:ph type="ctrTitle" hasCustomPrompt="1"/>
          </p:nvPr>
        </p:nvSpPr>
        <p:spPr>
          <a:xfrm>
            <a:off x="685800" y="1131590"/>
            <a:ext cx="7772400" cy="1102519"/>
          </a:xfrm>
          <a:noFill/>
        </p:spPr>
        <p:txBody>
          <a:bodyPr>
            <a:normAutofit/>
          </a:bodyPr>
          <a:lstStyle>
            <a:lvl1pPr>
              <a:defRPr sz="4800" baseline="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71600" y="2315097"/>
            <a:ext cx="6400800" cy="1127197"/>
          </a:xfrm>
          <a:noFill/>
        </p:spPr>
        <p:txBody>
          <a:bodyPr>
            <a:noAutofit/>
          </a:bodyPr>
          <a:lstStyle>
            <a:lvl1pPr marL="0" indent="0" algn="ctr">
              <a:buNone/>
              <a:defRPr sz="3200" baseline="0">
                <a:solidFill>
                  <a:schemeClr val="tx1">
                    <a:lumMod val="65000"/>
                    <a:lumOff val="3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br>
              <a:rPr lang="en-US" dirty="0" smtClean="0"/>
            </a:br>
            <a:r>
              <a:rPr lang="en-US" dirty="0" smtClean="0"/>
              <a:t> and or add presenter(s)</a:t>
            </a:r>
            <a:endParaRPr lang="en-GB" dirty="0"/>
          </a:p>
        </p:txBody>
      </p:sp>
      <p:grpSp>
        <p:nvGrpSpPr>
          <p:cNvPr id="22" name="Group 21"/>
          <p:cNvGrpSpPr/>
          <p:nvPr userDrawn="1"/>
        </p:nvGrpSpPr>
        <p:grpSpPr>
          <a:xfrm>
            <a:off x="611560" y="-102546"/>
            <a:ext cx="8425030" cy="1045096"/>
            <a:chOff x="611560" y="-102546"/>
            <a:chExt cx="8425030" cy="1045096"/>
          </a:xfrm>
        </p:grpSpPr>
        <p:sp>
          <p:nvSpPr>
            <p:cNvPr id="18" name="TextBox 17"/>
            <p:cNvSpPr txBox="1"/>
            <p:nvPr userDrawn="1"/>
          </p:nvSpPr>
          <p:spPr>
            <a:xfrm>
              <a:off x="611560" y="127724"/>
              <a:ext cx="4104471" cy="646113"/>
            </a:xfrm>
            <a:prstGeom prst="rect">
              <a:avLst/>
            </a:prstGeom>
            <a:noFill/>
          </p:spPr>
          <p:txBody>
            <a:bodyPr wrap="square" lIns="91212" tIns="45612" rIns="91212" bIns="45612" rtlCol="0">
              <a:spAutoFit/>
            </a:bodyPr>
            <a:lstStyle/>
            <a:p>
              <a:pPr marL="456061" algn="r" defTabSz="912119"/>
              <a:r>
                <a:rPr lang="en-GB" sz="1800" b="1" dirty="0" smtClean="0">
                  <a:solidFill>
                    <a:prstClr val="white">
                      <a:lumMod val="50000"/>
                    </a:prstClr>
                  </a:solidFill>
                  <a:latin typeface="Arial"/>
                  <a:ea typeface="Times New Roman"/>
                </a:rPr>
                <a:t>Hertfordshire and West</a:t>
              </a:r>
              <a:r>
                <a:rPr lang="en-GB" sz="1800" b="1" baseline="0" dirty="0" smtClean="0">
                  <a:solidFill>
                    <a:prstClr val="white">
                      <a:lumMod val="50000"/>
                    </a:prstClr>
                  </a:solidFill>
                  <a:latin typeface="Arial"/>
                  <a:ea typeface="Times New Roman"/>
                </a:rPr>
                <a:t> Essex </a:t>
              </a:r>
              <a:br>
                <a:rPr lang="en-GB" sz="1800" b="1" baseline="0" dirty="0" smtClean="0">
                  <a:solidFill>
                    <a:prstClr val="white">
                      <a:lumMod val="50000"/>
                    </a:prstClr>
                  </a:solidFill>
                  <a:latin typeface="Arial"/>
                  <a:ea typeface="Times New Roman"/>
                </a:rPr>
              </a:br>
              <a:r>
                <a:rPr lang="en-GB" sz="1800" b="1" baseline="0" dirty="0" smtClean="0">
                  <a:solidFill>
                    <a:prstClr val="white">
                      <a:lumMod val="50000"/>
                    </a:prstClr>
                  </a:solidFill>
                  <a:latin typeface="Arial"/>
                  <a:ea typeface="Times New Roman"/>
                </a:rPr>
                <a:t>I</a:t>
              </a:r>
              <a:r>
                <a:rPr lang="en-GB" sz="1800" b="1" kern="1200" dirty="0" smtClean="0">
                  <a:solidFill>
                    <a:prstClr val="white">
                      <a:lumMod val="50000"/>
                    </a:prstClr>
                  </a:solidFill>
                  <a:latin typeface="Arial"/>
                  <a:ea typeface="Times New Roman"/>
                  <a:cs typeface="+mn-cs"/>
                </a:rPr>
                <a:t>ntegrated Care System</a:t>
              </a:r>
              <a:endParaRPr lang="en-GB" sz="1800" b="1" kern="1200" dirty="0">
                <a:solidFill>
                  <a:prstClr val="white">
                    <a:lumMod val="50000"/>
                  </a:prstClr>
                </a:solidFill>
                <a:latin typeface="Arial"/>
                <a:ea typeface="Times New Roman"/>
                <a:cs typeface="+mn-cs"/>
              </a:endParaRPr>
            </a:p>
          </p:txBody>
        </p:sp>
        <p:pic>
          <p:nvPicPr>
            <p:cNvPr id="19" name="Picture 18"/>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21" name="Picture 20"/>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187269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p>
            <a:r>
              <a:rPr lang="en-US" smtClean="0"/>
              <a:t>Click to edit Master title style</a:t>
            </a:r>
            <a:endParaRPr lang="en-GB"/>
          </a:p>
        </p:txBody>
      </p:sp>
    </p:spTree>
    <p:extLst>
      <p:ext uri="{BB962C8B-B14F-4D97-AF65-F5344CB8AC3E}">
        <p14:creationId xmlns:p14="http://schemas.microsoft.com/office/powerpoint/2010/main" val="223330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Full Width">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9217024" cy="857250"/>
          </a:xfrm>
          <a:solidFill>
            <a:srgbClr val="EEF8F8"/>
          </a:solidFill>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80954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5" name="Rectangle 4"/>
          <p:cNvSpPr/>
          <p:nvPr userDrawn="1"/>
        </p:nvSpPr>
        <p:spPr>
          <a:xfrm>
            <a:off x="-57718" y="-20538"/>
            <a:ext cx="9217024" cy="5164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0" hasCustomPrompt="1"/>
          </p:nvPr>
        </p:nvSpPr>
        <p:spPr>
          <a:xfrm>
            <a:off x="-57150" y="-20638"/>
            <a:ext cx="9217025" cy="5164138"/>
          </a:xfrm>
        </p:spPr>
        <p:txBody>
          <a:bodyPr/>
          <a:lstStyle>
            <a:lvl1pPr>
              <a:defRPr/>
            </a:lvl1pPr>
          </a:lstStyle>
          <a:p>
            <a:r>
              <a:rPr lang="en-GB" dirty="0" smtClean="0"/>
              <a:t>Full size picture</a:t>
            </a:r>
            <a:endParaRPr lang="en-GB" dirty="0"/>
          </a:p>
        </p:txBody>
      </p:sp>
    </p:spTree>
    <p:extLst>
      <p:ext uri="{BB962C8B-B14F-4D97-AF65-F5344CB8AC3E}">
        <p14:creationId xmlns:p14="http://schemas.microsoft.com/office/powerpoint/2010/main" val="208706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solidFill>
            <a:srgbClr val="EEF8F8"/>
          </a:solidFill>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168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wo Content alternat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solidFill>
            <a:srgbClr val="EEF8F8"/>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251347"/>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076326"/>
            <a:ext cx="3008313" cy="3379809"/>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222034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wo Content alternate without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solidFill>
            <a:srgbClr val="EEF8F8"/>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671218"/>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076326"/>
            <a:ext cx="3008313" cy="3799680"/>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9165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683568" y="1275606"/>
            <a:ext cx="77768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683568" y="1491630"/>
            <a:ext cx="7740755" cy="923330"/>
          </a:xfrm>
          <a:prstGeom prst="rect">
            <a:avLst/>
          </a:prstGeom>
          <a:noFill/>
        </p:spPr>
        <p:txBody>
          <a:bodyPr wrap="square" rtlCol="0">
            <a:spAutoFit/>
          </a:bodyPr>
          <a:lstStyle/>
          <a:p>
            <a:pPr algn="ctr"/>
            <a:r>
              <a:rPr lang="en-GB" sz="5400" kern="1200" baseline="0" dirty="0" smtClean="0">
                <a:solidFill>
                  <a:schemeClr val="tx1"/>
                </a:solidFill>
                <a:latin typeface="Arial" panose="020B0604020202020204" pitchFamily="34" charset="0"/>
                <a:ea typeface="+mj-ea"/>
                <a:cs typeface="Arial" panose="020B0604020202020204" pitchFamily="34" charset="0"/>
              </a:rPr>
              <a:t>Thank you</a:t>
            </a:r>
          </a:p>
        </p:txBody>
      </p:sp>
      <p:sp>
        <p:nvSpPr>
          <p:cNvPr id="9" name="Rectangle 8"/>
          <p:cNvSpPr/>
          <p:nvPr userDrawn="1"/>
        </p:nvSpPr>
        <p:spPr>
          <a:xfrm>
            <a:off x="1331640" y="2503957"/>
            <a:ext cx="640840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kern="1200" baseline="0" dirty="0" smtClean="0">
                <a:solidFill>
                  <a:schemeClr val="tx1">
                    <a:lumMod val="65000"/>
                    <a:lumOff val="35000"/>
                  </a:schemeClr>
                </a:solidFill>
                <a:latin typeface="Arial" panose="020B0604020202020204" pitchFamily="34" charset="0"/>
                <a:ea typeface="+mn-ea"/>
                <a:cs typeface="+mn-cs"/>
              </a:rPr>
              <a:t>www.healthierfuture.org.uk</a:t>
            </a:r>
            <a:endParaRPr lang="en-GB" sz="3600" kern="1200" baseline="0" dirty="0">
              <a:solidFill>
                <a:schemeClr val="tx1">
                  <a:lumMod val="65000"/>
                  <a:lumOff val="35000"/>
                </a:schemeClr>
              </a:solidFill>
              <a:latin typeface="Arial" panose="020B0604020202020204" pitchFamily="34" charset="0"/>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72" y="4026397"/>
            <a:ext cx="9180512" cy="1130021"/>
          </a:xfrm>
          <a:prstGeom prst="rect">
            <a:avLst/>
          </a:prstGeom>
        </p:spPr>
      </p:pic>
    </p:spTree>
    <p:extLst>
      <p:ext uri="{BB962C8B-B14F-4D97-AF65-F5344CB8AC3E}">
        <p14:creationId xmlns:p14="http://schemas.microsoft.com/office/powerpoint/2010/main" val="170996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00151"/>
            <a:ext cx="8229600" cy="3252556"/>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218270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screen">
    <p:spTree>
      <p:nvGrpSpPr>
        <p:cNvPr id="1" name=""/>
        <p:cNvGrpSpPr/>
        <p:nvPr/>
      </p:nvGrpSpPr>
      <p:grpSpPr>
        <a:xfrm>
          <a:off x="0" y="0"/>
          <a:ext cx="0" cy="0"/>
          <a:chOff x="0" y="0"/>
          <a:chExt cx="0" cy="0"/>
        </a:xfrm>
      </p:grpSpPr>
      <p:sp>
        <p:nvSpPr>
          <p:cNvPr id="2" name="Title 1"/>
          <p:cNvSpPr>
            <a:spLocks noGrp="1"/>
          </p:cNvSpPr>
          <p:nvPr>
            <p:ph type="title"/>
          </p:nvPr>
        </p:nvSpPr>
        <p:spPr>
          <a:xfrm>
            <a:off x="-36512" y="-20538"/>
            <a:ext cx="9252520" cy="85725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6512" y="843558"/>
            <a:ext cx="9217024" cy="360914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78361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5486"/>
            <a:ext cx="8229600" cy="4260649"/>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14795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Content without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20538"/>
            <a:ext cx="9180512" cy="5164038"/>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9821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14601"/>
            <a:ext cx="7772400" cy="1021556"/>
          </a:xfrm>
          <a:noFill/>
        </p:spPr>
        <p:txBody>
          <a:bodyPr anchor="t">
            <a:noAutofit/>
          </a:bodyPr>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1289460"/>
            <a:ext cx="7772400" cy="1125140"/>
          </a:xfrm>
          <a:noFill/>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15731" y="3442294"/>
            <a:ext cx="9144000" cy="1701206"/>
          </a:xfrm>
          <a:prstGeom prst="rect">
            <a:avLst/>
          </a:prstGeom>
        </p:spPr>
      </p:pic>
      <p:grpSp>
        <p:nvGrpSpPr>
          <p:cNvPr id="9" name="Group 8"/>
          <p:cNvGrpSpPr/>
          <p:nvPr userDrawn="1"/>
        </p:nvGrpSpPr>
        <p:grpSpPr>
          <a:xfrm>
            <a:off x="611560" y="-102546"/>
            <a:ext cx="8425030" cy="1045096"/>
            <a:chOff x="611560" y="-102546"/>
            <a:chExt cx="8425030" cy="1045096"/>
          </a:xfrm>
        </p:grpSpPr>
        <p:sp>
          <p:nvSpPr>
            <p:cNvPr id="10" name="TextBox 9"/>
            <p:cNvSpPr txBox="1"/>
            <p:nvPr userDrawn="1"/>
          </p:nvSpPr>
          <p:spPr>
            <a:xfrm>
              <a:off x="611560" y="127724"/>
              <a:ext cx="4104471" cy="646113"/>
            </a:xfrm>
            <a:prstGeom prst="rect">
              <a:avLst/>
            </a:prstGeom>
            <a:noFill/>
          </p:spPr>
          <p:txBody>
            <a:bodyPr wrap="square" lIns="91212" tIns="45612" rIns="91212" bIns="45612" rtlCol="0">
              <a:spAutoFit/>
            </a:bodyPr>
            <a:lstStyle/>
            <a:p>
              <a:pPr marL="456061" algn="r" defTabSz="912119"/>
              <a:r>
                <a:rPr lang="en-GB" sz="1800" b="1" dirty="0" smtClean="0">
                  <a:solidFill>
                    <a:prstClr val="white">
                      <a:lumMod val="50000"/>
                    </a:prstClr>
                  </a:solidFill>
                  <a:latin typeface="Arial"/>
                  <a:ea typeface="Times New Roman"/>
                </a:rPr>
                <a:t>Hertfordshire and West</a:t>
              </a:r>
              <a:r>
                <a:rPr lang="en-GB" sz="1800" b="1" baseline="0" dirty="0" smtClean="0">
                  <a:solidFill>
                    <a:prstClr val="white">
                      <a:lumMod val="50000"/>
                    </a:prstClr>
                  </a:solidFill>
                  <a:latin typeface="Arial"/>
                  <a:ea typeface="Times New Roman"/>
                </a:rPr>
                <a:t> Essex </a:t>
              </a:r>
              <a:br>
                <a:rPr lang="en-GB" sz="1800" b="1" baseline="0" dirty="0" smtClean="0">
                  <a:solidFill>
                    <a:prstClr val="white">
                      <a:lumMod val="50000"/>
                    </a:prstClr>
                  </a:solidFill>
                  <a:latin typeface="Arial"/>
                  <a:ea typeface="Times New Roman"/>
                </a:rPr>
              </a:br>
              <a:r>
                <a:rPr lang="en-GB" sz="1800" b="1" baseline="0" dirty="0" smtClean="0">
                  <a:solidFill>
                    <a:prstClr val="white">
                      <a:lumMod val="50000"/>
                    </a:prstClr>
                  </a:solidFill>
                  <a:latin typeface="Arial"/>
                  <a:ea typeface="Times New Roman"/>
                </a:rPr>
                <a:t>I</a:t>
              </a:r>
              <a:r>
                <a:rPr lang="en-GB" sz="1800" b="1" kern="1200" dirty="0" smtClean="0">
                  <a:solidFill>
                    <a:prstClr val="white">
                      <a:lumMod val="50000"/>
                    </a:prstClr>
                  </a:solidFill>
                  <a:latin typeface="Arial"/>
                  <a:ea typeface="Times New Roman"/>
                  <a:cs typeface="+mn-cs"/>
                </a:rPr>
                <a:t>ntegrated Care System</a:t>
              </a:r>
              <a:endParaRPr lang="en-GB" sz="1800" b="1" kern="1200" dirty="0">
                <a:solidFill>
                  <a:prstClr val="white">
                    <a:lumMod val="50000"/>
                  </a:prstClr>
                </a:solidFill>
                <a:latin typeface="Arial"/>
                <a:ea typeface="Times New Roman"/>
                <a:cs typeface="+mn-cs"/>
              </a:endParaRPr>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13" name="Picture 12"/>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33257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1"/>
            <a:ext cx="4038600" cy="327781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1"/>
            <a:ext cx="4038600" cy="327781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4456135"/>
            <a:ext cx="5778992" cy="711331"/>
          </a:xfrm>
          <a:prstGeom prst="rect">
            <a:avLst/>
          </a:prstGeom>
        </p:spPr>
      </p:pic>
    </p:spTree>
    <p:extLst>
      <p:ext uri="{BB962C8B-B14F-4D97-AF65-F5344CB8AC3E}">
        <p14:creationId xmlns:p14="http://schemas.microsoft.com/office/powerpoint/2010/main" val="356432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out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2017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out footer title full width">
    <p:spTree>
      <p:nvGrpSpPr>
        <p:cNvPr id="1" name=""/>
        <p:cNvGrpSpPr/>
        <p:nvPr/>
      </p:nvGrpSpPr>
      <p:grpSpPr>
        <a:xfrm>
          <a:off x="0" y="0"/>
          <a:ext cx="0" cy="0"/>
          <a:chOff x="0" y="0"/>
          <a:chExt cx="0" cy="0"/>
        </a:xfrm>
      </p:grpSpPr>
      <p:sp>
        <p:nvSpPr>
          <p:cNvPr id="2" name="Title 1"/>
          <p:cNvSpPr>
            <a:spLocks noGrp="1"/>
          </p:cNvSpPr>
          <p:nvPr>
            <p:ph type="title"/>
          </p:nvPr>
        </p:nvSpPr>
        <p:spPr>
          <a:xfrm>
            <a:off x="-495537" y="-20538"/>
            <a:ext cx="10098563" cy="85725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78322"/>
            <a:ext cx="4038600" cy="3697684"/>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894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b="23225"/>
          <a:stretch/>
        </p:blipFill>
        <p:spPr bwMode="auto">
          <a:xfrm>
            <a:off x="-47550" y="-26754"/>
            <a:ext cx="9228062" cy="517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05979"/>
            <a:ext cx="8229600" cy="857250"/>
          </a:xfrm>
          <a:prstGeom prst="rect">
            <a:avLst/>
          </a:prstGeom>
          <a:solidFill>
            <a:srgbClr val="EEF8F8"/>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a:solidFill>
            <a:srgbClr val="EEF8F8"/>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04647E-74C7-423E-B286-17823751C959}" type="datetimeFigureOut">
              <a:rPr lang="en-GB" smtClean="0"/>
              <a:t>10/12/2020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119438-AA95-417E-94C8-89C124253AB0}" type="slidenum">
              <a:rPr lang="en-GB" smtClean="0"/>
              <a:t>‹#›</a:t>
            </a:fld>
            <a:endParaRPr lang="en-GB"/>
          </a:p>
        </p:txBody>
      </p:sp>
    </p:spTree>
    <p:extLst>
      <p:ext uri="{BB962C8B-B14F-4D97-AF65-F5344CB8AC3E}">
        <p14:creationId xmlns:p14="http://schemas.microsoft.com/office/powerpoint/2010/main" val="95737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8" r:id="rId4"/>
    <p:sldLayoutId id="2147483659" r:id="rId5"/>
    <p:sldLayoutId id="2147483651" r:id="rId6"/>
    <p:sldLayoutId id="2147483652" r:id="rId7"/>
    <p:sldLayoutId id="2147483660" r:id="rId8"/>
    <p:sldLayoutId id="2147483664" r:id="rId9"/>
    <p:sldLayoutId id="2147483654" r:id="rId10"/>
    <p:sldLayoutId id="2147483663" r:id="rId11"/>
    <p:sldLayoutId id="2147483655" r:id="rId12"/>
    <p:sldLayoutId id="2147483657" r:id="rId13"/>
    <p:sldLayoutId id="2147483656" r:id="rId14"/>
    <p:sldLayoutId id="2147483661" r:id="rId15"/>
    <p:sldLayoutId id="2147483662" r:id="rId16"/>
  </p:sldLayoutIdLst>
  <p:txStyles>
    <p:titleStyle>
      <a:lvl1pPr algn="ctr" defTabSz="914400" rtl="0" eaLnBrk="1" latinLnBrk="0" hangingPunct="1">
        <a:spcBef>
          <a:spcPct val="0"/>
        </a:spcBef>
        <a:buNone/>
        <a:defRPr lang="en-GB" sz="4400" kern="1200" baseline="0" dirty="0" smtClean="0">
          <a:solidFill>
            <a:srgbClr val="00808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youtu.be/nH861genNK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francis.org.uk/support-us/volunteer/how-can-i-help-" TargetMode="External"/><Relationship Id="rId7" Type="http://schemas.openxmlformats.org/officeDocument/2006/relationships/hyperlink" Target="https://www.instagram.com/hospicestfrancis/?hl=en" TargetMode="External"/><Relationship Id="rId2" Type="http://schemas.openxmlformats.org/officeDocument/2006/relationships/hyperlink" Target="https://www.stfrancis.org.uk/" TargetMode="External"/><Relationship Id="rId1" Type="http://schemas.openxmlformats.org/officeDocument/2006/relationships/slideLayout" Target="../slideLayouts/slideLayout2.xml"/><Relationship Id="rId6" Type="http://schemas.openxmlformats.org/officeDocument/2006/relationships/hyperlink" Target="https://www.facebook.com/thehospiceofstfrancis" TargetMode="External"/><Relationship Id="rId5" Type="http://schemas.openxmlformats.org/officeDocument/2006/relationships/hyperlink" Target="https://www.linkedin.com/company/hospice-of-st-francis-berkhamsted" TargetMode="External"/><Relationship Id="rId4" Type="http://schemas.openxmlformats.org/officeDocument/2006/relationships/hyperlink" Target="https://www.stfrancis.org.uk/work-with-us/current-vacanci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ebook.com/79167888410/videos/33960306732954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Hello and welcome to</a:t>
            </a:r>
            <a:endParaRPr lang="en-GB" dirty="0">
              <a:solidFill>
                <a:schemeClr val="tx1"/>
              </a:solidFill>
            </a:endParaRPr>
          </a:p>
        </p:txBody>
      </p:sp>
      <p:sp>
        <p:nvSpPr>
          <p:cNvPr id="3" name="Content Placeholder 2"/>
          <p:cNvSpPr>
            <a:spLocks noGrp="1"/>
          </p:cNvSpPr>
          <p:nvPr>
            <p:ph idx="1"/>
          </p:nvPr>
        </p:nvSpPr>
        <p:spPr/>
        <p:txBody>
          <a:bodyPr/>
          <a:lstStyle/>
          <a:p>
            <a:pPr marL="0" indent="0">
              <a:buNone/>
            </a:pPr>
            <a:r>
              <a:rPr lang="en-GB" dirty="0" smtClean="0">
                <a:latin typeface="Calibri" panose="020F0502020204030204" pitchFamily="34" charset="0"/>
                <a:ea typeface="Calibri" panose="020F0502020204030204" pitchFamily="34" charset="0"/>
              </a:rPr>
              <a:t>Our Future </a:t>
            </a:r>
            <a:r>
              <a:rPr lang="en-GB" dirty="0">
                <a:latin typeface="Calibri" panose="020F0502020204030204" pitchFamily="34" charset="0"/>
                <a:ea typeface="Calibri" panose="020F0502020204030204" pitchFamily="34" charset="0"/>
              </a:rPr>
              <a:t>Heroes </a:t>
            </a:r>
            <a:r>
              <a:rPr lang="en-GB" dirty="0" smtClean="0">
                <a:latin typeface="Calibri" panose="020F0502020204030204" pitchFamily="34" charset="0"/>
                <a:ea typeface="Calibri" panose="020F0502020204030204" pitchFamily="34" charset="0"/>
              </a:rPr>
              <a:t>Hospice Care session, we </a:t>
            </a:r>
            <a:r>
              <a:rPr lang="en-GB" dirty="0">
                <a:latin typeface="Calibri" panose="020F0502020204030204" pitchFamily="34" charset="0"/>
                <a:ea typeface="Calibri" panose="020F0502020204030204" pitchFamily="34" charset="0"/>
              </a:rPr>
              <a:t>will begin shortly. </a:t>
            </a:r>
            <a:endParaRPr lang="en-GB" dirty="0" smtClean="0">
              <a:latin typeface="Calibri" panose="020F0502020204030204" pitchFamily="34" charset="0"/>
              <a:ea typeface="Calibri" panose="020F0502020204030204" pitchFamily="34" charset="0"/>
            </a:endParaRPr>
          </a:p>
          <a:p>
            <a:r>
              <a:rPr lang="en-GB" dirty="0" smtClean="0">
                <a:latin typeface="Calibri" panose="020F0502020204030204" pitchFamily="34" charset="0"/>
                <a:ea typeface="Calibri" panose="020F0502020204030204" pitchFamily="34" charset="0"/>
              </a:rPr>
              <a:t>Please </a:t>
            </a:r>
            <a:r>
              <a:rPr lang="en-GB" dirty="0">
                <a:latin typeface="Calibri" panose="020F0502020204030204" pitchFamily="34" charset="0"/>
                <a:ea typeface="Calibri" panose="020F0502020204030204" pitchFamily="34" charset="0"/>
              </a:rPr>
              <a:t>mute your mics and switch off your cameras. </a:t>
            </a:r>
            <a:endParaRPr lang="en-GB" dirty="0" smtClean="0">
              <a:latin typeface="Calibri" panose="020F0502020204030204" pitchFamily="34" charset="0"/>
              <a:ea typeface="Calibri" panose="020F0502020204030204" pitchFamily="34" charset="0"/>
            </a:endParaRPr>
          </a:p>
          <a:p>
            <a:r>
              <a:rPr lang="en-GB" dirty="0" smtClean="0">
                <a:latin typeface="Calibri" panose="020F0502020204030204" pitchFamily="34" charset="0"/>
                <a:ea typeface="Calibri" panose="020F0502020204030204" pitchFamily="34" charset="0"/>
              </a:rPr>
              <a:t>If </a:t>
            </a:r>
            <a:r>
              <a:rPr lang="en-GB" dirty="0">
                <a:latin typeface="Calibri" panose="020F0502020204030204" pitchFamily="34" charset="0"/>
                <a:ea typeface="Calibri" panose="020F0502020204030204" pitchFamily="34" charset="0"/>
              </a:rPr>
              <a:t>you need technical assistance please use the chat box and we will be happy to help. </a:t>
            </a:r>
          </a:p>
          <a:p>
            <a:endParaRPr lang="en-GB" dirty="0"/>
          </a:p>
        </p:txBody>
      </p:sp>
    </p:spTree>
    <p:extLst>
      <p:ext uri="{BB962C8B-B14F-4D97-AF65-F5344CB8AC3E}">
        <p14:creationId xmlns:p14="http://schemas.microsoft.com/office/powerpoint/2010/main" val="949375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Careers in Hospices</a:t>
            </a:r>
            <a:endParaRPr lang="en-GB" sz="3200" dirty="0"/>
          </a:p>
        </p:txBody>
      </p:sp>
      <p:pic>
        <p:nvPicPr>
          <p:cNvPr id="1026" name="Picture 2" descr="A BIG thank you to Alison for donating... - The Hospice of St Francis |  Face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1" y="1275607"/>
            <a:ext cx="1982059" cy="19462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OUR IMPACT"/>
          <p:cNvSpPr>
            <a:spLocks noChangeAspect="1" noChangeArrowheads="1"/>
          </p:cNvSpPr>
          <p:nvPr/>
        </p:nvSpPr>
        <p:spPr bwMode="auto">
          <a:xfrm>
            <a:off x="2843808" y="213970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OUR IMP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The Hospice of St Francis, Berkhamsted: Culture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219597"/>
            <a:ext cx="2016224" cy="20022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cial Worker Job Description: Salaries, Skills, &amp; M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219597"/>
            <a:ext cx="2088232" cy="17121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nance Careers - Credit Analyst | BankersByD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5756" y="1219597"/>
            <a:ext cx="1944216" cy="13521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undraising Fundamentals - online toolkit for charities | CA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3525643"/>
            <a:ext cx="2016224" cy="149437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Best Free Team Communication Apps - Tamed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046" y="3508972"/>
            <a:ext cx="2019525" cy="14826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e Hospice of St Francis - Chapter Two opens! | Face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4878" y="2745329"/>
            <a:ext cx="2143125" cy="162662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0" descr="The Hospice of St Francis update – Hospital Saturday F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6" name="Picture 22" descr="Hospice Care Week: Saint Francis Hospice tells of how it makes a difference  in the community | Romford Record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7145" y="3088158"/>
            <a:ext cx="1637294" cy="146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48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Why volunteer?</a:t>
            </a:r>
          </a:p>
        </p:txBody>
      </p:sp>
      <p:sp>
        <p:nvSpPr>
          <p:cNvPr id="3" name="Content Placeholder 2"/>
          <p:cNvSpPr>
            <a:spLocks noGrp="1"/>
          </p:cNvSpPr>
          <p:nvPr>
            <p:ph idx="1"/>
          </p:nvPr>
        </p:nvSpPr>
        <p:spPr/>
        <p:txBody>
          <a:bodyPr>
            <a:normAutofit/>
          </a:bodyPr>
          <a:lstStyle/>
          <a:p>
            <a:pPr marL="0" indent="0">
              <a:buNone/>
            </a:pPr>
            <a:r>
              <a:rPr lang="en-GB" sz="1900" dirty="0" smtClean="0"/>
              <a:t>Our </a:t>
            </a:r>
            <a:r>
              <a:rPr lang="en-GB" sz="1900" dirty="0"/>
              <a:t>team of over 1,450 volunteers is implicit to the work of the Hospice of St Francis.  They help to raise money, care for patients, welcome visitors, support families, highlight our work in the community and keep everything running smoothly.  Our volunteers go the extra mile and ensure that all of our patients and their loved ones receive ‘total care when time is precious</a:t>
            </a:r>
            <a:r>
              <a:rPr lang="en-GB" sz="1900" dirty="0" smtClean="0"/>
              <a:t>.’</a:t>
            </a:r>
          </a:p>
          <a:p>
            <a:pPr marL="0" indent="0">
              <a:buNone/>
            </a:pPr>
            <a:endParaRPr lang="en-GB" sz="1900" dirty="0"/>
          </a:p>
          <a:p>
            <a:pPr marL="0" indent="0">
              <a:buNone/>
            </a:pPr>
            <a:r>
              <a:rPr lang="en-GB" sz="1900" dirty="0" smtClean="0"/>
              <a:t>The Hospice has over 80 voluntary roles!</a:t>
            </a:r>
            <a:endParaRPr lang="en-GB" sz="1900" dirty="0"/>
          </a:p>
        </p:txBody>
      </p:sp>
    </p:spTree>
    <p:extLst>
      <p:ext uri="{BB962C8B-B14F-4D97-AF65-F5344CB8AC3E}">
        <p14:creationId xmlns:p14="http://schemas.microsoft.com/office/powerpoint/2010/main" val="878787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Volunteering at The Hospice of St Francis </a:t>
            </a:r>
            <a:endParaRPr lang="en-GB" sz="3200" dirty="0"/>
          </a:p>
        </p:txBody>
      </p:sp>
      <p:sp>
        <p:nvSpPr>
          <p:cNvPr id="3" name="Content Placeholder 2"/>
          <p:cNvSpPr>
            <a:spLocks noGrp="1"/>
          </p:cNvSpPr>
          <p:nvPr>
            <p:ph idx="1"/>
          </p:nvPr>
        </p:nvSpPr>
        <p:spPr/>
        <p:txBody>
          <a:bodyPr>
            <a:normAutofit fontScale="62500" lnSpcReduction="20000"/>
          </a:bodyPr>
          <a:lstStyle/>
          <a:p>
            <a:r>
              <a:rPr lang="en-GB" sz="2600" dirty="0"/>
              <a:t>Duke of </a:t>
            </a:r>
            <a:r>
              <a:rPr lang="en-GB" sz="2600" dirty="0" smtClean="0"/>
              <a:t>Edinburgh </a:t>
            </a:r>
            <a:r>
              <a:rPr lang="en-GB" dirty="0" smtClean="0"/>
              <a:t>– </a:t>
            </a:r>
            <a:r>
              <a:rPr lang="en-GB" sz="1900" dirty="0" smtClean="0"/>
              <a:t>from the age of 14 you can apply to volunteer in one our shops – gain experience of working with the public and volunteer alongside people from all walks of life.</a:t>
            </a:r>
          </a:p>
          <a:p>
            <a:pPr marL="0" indent="0">
              <a:buNone/>
            </a:pPr>
            <a:endParaRPr lang="en-GB" sz="1900" dirty="0" smtClean="0"/>
          </a:p>
          <a:p>
            <a:r>
              <a:rPr lang="en-GB" sz="2600" dirty="0" smtClean="0"/>
              <a:t>*Inpatient Unit - </a:t>
            </a:r>
            <a:r>
              <a:rPr lang="en-GB" sz="1900" dirty="0"/>
              <a:t>Students wanting to go into medicine or other roles in a healthcare field are welcomed to apply to join the Inpatient Unit team to help gain experience in this field, and discover whether palliative care is the right avenue for them.  Volunteers must have finished their GCSE year and be 16 years or over to </a:t>
            </a:r>
            <a:r>
              <a:rPr lang="en-GB" sz="1900" dirty="0" smtClean="0"/>
              <a:t>apply</a:t>
            </a:r>
          </a:p>
          <a:p>
            <a:pPr marL="0" indent="0">
              <a:buNone/>
            </a:pPr>
            <a:endParaRPr lang="en-GB" sz="1900" dirty="0"/>
          </a:p>
          <a:p>
            <a:r>
              <a:rPr lang="en-GB" sz="2600" dirty="0" smtClean="0"/>
              <a:t>*Work </a:t>
            </a:r>
            <a:r>
              <a:rPr lang="en-GB" sz="2600" dirty="0"/>
              <a:t>Experience - </a:t>
            </a:r>
            <a:r>
              <a:rPr lang="en-GB" sz="1900" dirty="0"/>
              <a:t>A limited number of work experience opportunities is now available for students within our catchment area in year 12.  Students will be placed in a specific role, in order to enhance their studies, or they will be given an opportunity to work with various teams, gaining an overview of the work of the </a:t>
            </a:r>
            <a:r>
              <a:rPr lang="en-GB" sz="1900" dirty="0" smtClean="0"/>
              <a:t>Hospice</a:t>
            </a:r>
          </a:p>
          <a:p>
            <a:endParaRPr lang="en-GB" sz="2600" dirty="0"/>
          </a:p>
          <a:p>
            <a:r>
              <a:rPr lang="en-GB" sz="2600" dirty="0" smtClean="0"/>
              <a:t>College Work Experience placements </a:t>
            </a:r>
            <a:r>
              <a:rPr lang="en-GB" sz="1800" dirty="0" smtClean="0"/>
              <a:t>– If you are at college (16-18) and looking for longer term work experience placements, please contact us there are range of opportunities including working in our Gardens, our Online Hub and one off projects.</a:t>
            </a:r>
          </a:p>
          <a:p>
            <a:endParaRPr lang="en-GB" sz="1900" dirty="0"/>
          </a:p>
          <a:p>
            <a:pPr marL="0" indent="0">
              <a:buNone/>
            </a:pPr>
            <a:endParaRPr lang="en-GB" sz="1900" dirty="0" smtClean="0"/>
          </a:p>
          <a:p>
            <a:pPr marL="0" indent="0">
              <a:buNone/>
            </a:pPr>
            <a:r>
              <a:rPr lang="en-GB" sz="1900" dirty="0" smtClean="0"/>
              <a:t>*Work experience for yr. 12 and inpatient unit volunteering is very limited at the moment due to the pandemic </a:t>
            </a:r>
            <a:endParaRPr lang="en-GB" sz="1900" dirty="0"/>
          </a:p>
        </p:txBody>
      </p:sp>
    </p:spTree>
    <p:extLst>
      <p:ext uri="{BB962C8B-B14F-4D97-AF65-F5344CB8AC3E}">
        <p14:creationId xmlns:p14="http://schemas.microsoft.com/office/powerpoint/2010/main" val="554055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 – Meet Tim</a:t>
            </a:r>
            <a:endParaRPr lang="en-GB" dirty="0"/>
          </a:p>
        </p:txBody>
      </p:sp>
      <p:sp>
        <p:nvSpPr>
          <p:cNvPr id="3" name="Content Placeholder 2"/>
          <p:cNvSpPr>
            <a:spLocks noGrp="1"/>
          </p:cNvSpPr>
          <p:nvPr>
            <p:ph idx="1"/>
          </p:nvPr>
        </p:nvSpPr>
        <p:spPr>
          <a:xfrm>
            <a:off x="3779912" y="1131590"/>
            <a:ext cx="4906888" cy="3321117"/>
          </a:xfrm>
        </p:spPr>
        <p:txBody>
          <a:bodyPr>
            <a:normAutofit fontScale="25000" lnSpcReduction="20000"/>
          </a:bodyPr>
          <a:lstStyle/>
          <a:p>
            <a:pPr marL="0" indent="0">
              <a:buNone/>
            </a:pPr>
            <a:r>
              <a:rPr lang="en-GB" sz="4800" dirty="0"/>
              <a:t>Meet Tim, 18</a:t>
            </a:r>
            <a:r>
              <a:rPr lang="en-GB" sz="4800" dirty="0" smtClean="0"/>
              <a:t>, an Inpatient Unit Volunteer.</a:t>
            </a:r>
            <a:r>
              <a:rPr lang="en-GB" sz="4800" dirty="0"/>
              <a:t/>
            </a:r>
            <a:br>
              <a:rPr lang="en-GB" sz="4800" dirty="0"/>
            </a:br>
            <a:r>
              <a:rPr lang="en-GB" sz="4800" dirty="0"/>
              <a:t/>
            </a:r>
            <a:br>
              <a:rPr lang="en-GB" sz="4800" dirty="0"/>
            </a:br>
            <a:r>
              <a:rPr lang="en-GB" sz="4800" dirty="0" smtClean="0"/>
              <a:t>“</a:t>
            </a:r>
            <a:r>
              <a:rPr lang="en-GB" sz="4800" dirty="0"/>
              <a:t>I knew how rewarding it is to take part in any volunteering, especially within my local community, but volunteering here has offered the opportunity to work within a medical environment</a:t>
            </a:r>
            <a:r>
              <a:rPr lang="en-GB" sz="4800" dirty="0" smtClean="0"/>
              <a:t>…</a:t>
            </a:r>
            <a:r>
              <a:rPr lang="en-GB" sz="4800" dirty="0"/>
              <a:t/>
            </a:r>
            <a:br>
              <a:rPr lang="en-GB" sz="4800" dirty="0"/>
            </a:br>
            <a:r>
              <a:rPr lang="en-GB" sz="4800" dirty="0"/>
              <a:t/>
            </a:r>
            <a:br>
              <a:rPr lang="en-GB" sz="4800" dirty="0"/>
            </a:br>
            <a:r>
              <a:rPr lang="en-GB" sz="4800" dirty="0"/>
              <a:t>Tim explains that the role gives him the chance to see first-hand the work that the Hospice does, offering a hand in the darkness to patients and families, and helping them feel safe. “By being part of the direct patient care you get to understand the community that exists within The Hospice of St Francis</a:t>
            </a:r>
            <a:r>
              <a:rPr lang="en-GB" sz="4800" dirty="0" smtClean="0"/>
              <a:t>.</a:t>
            </a:r>
            <a:r>
              <a:rPr lang="en-GB" sz="4800" dirty="0"/>
              <a:t/>
            </a:r>
            <a:br>
              <a:rPr lang="en-GB" sz="4800" dirty="0"/>
            </a:br>
            <a:r>
              <a:rPr lang="en-GB" sz="4800" dirty="0"/>
              <a:t/>
            </a:r>
            <a:br>
              <a:rPr lang="en-GB" sz="4800" dirty="0"/>
            </a:br>
            <a:r>
              <a:rPr lang="en-GB" sz="4800" dirty="0"/>
              <a:t>It is difficult to find experience in the healthcare setting while being under the age of 18, so this was particularly valuable to me as a student. I’ve applied to study medicine and I hope to go to </a:t>
            </a:r>
            <a:r>
              <a:rPr lang="en-GB" sz="4800" dirty="0" err="1"/>
              <a:t>Uni</a:t>
            </a:r>
            <a:r>
              <a:rPr lang="en-GB" sz="4800" dirty="0"/>
              <a:t> this September, so volunteering is hopefully the first step of my medical journey!”</a:t>
            </a:r>
            <a:br>
              <a:rPr lang="en-GB" sz="4800" dirty="0"/>
            </a:br>
            <a:r>
              <a:rPr lang="en-GB" dirty="0"/>
              <a:t/>
            </a:r>
            <a:br>
              <a:rPr lang="en-GB" dirty="0"/>
            </a:br>
            <a:endParaRPr lang="en-GB" dirty="0"/>
          </a:p>
        </p:txBody>
      </p:sp>
      <p:pic>
        <p:nvPicPr>
          <p:cNvPr id="4" name="Picture 3"/>
          <p:cNvPicPr>
            <a:picLocks noChangeAspect="1"/>
          </p:cNvPicPr>
          <p:nvPr/>
        </p:nvPicPr>
        <p:blipFill>
          <a:blip r:embed="rId2"/>
          <a:stretch>
            <a:fillRect/>
          </a:stretch>
        </p:blipFill>
        <p:spPr>
          <a:xfrm>
            <a:off x="472129" y="1277487"/>
            <a:ext cx="3029322" cy="3029322"/>
          </a:xfrm>
          <a:prstGeom prst="rect">
            <a:avLst/>
          </a:prstGeom>
        </p:spPr>
      </p:pic>
    </p:spTree>
    <p:extLst>
      <p:ext uri="{BB962C8B-B14F-4D97-AF65-F5344CB8AC3E}">
        <p14:creationId xmlns:p14="http://schemas.microsoft.com/office/powerpoint/2010/main" val="3747486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 – Meet Tia</a:t>
            </a:r>
            <a:endParaRPr lang="en-GB" dirty="0"/>
          </a:p>
        </p:txBody>
      </p:sp>
      <p:sp>
        <p:nvSpPr>
          <p:cNvPr id="3" name="Content Placeholder 2"/>
          <p:cNvSpPr>
            <a:spLocks noGrp="1"/>
          </p:cNvSpPr>
          <p:nvPr>
            <p:ph idx="1"/>
          </p:nvPr>
        </p:nvSpPr>
        <p:spPr>
          <a:xfrm>
            <a:off x="3779912" y="1131590"/>
            <a:ext cx="4906888" cy="3321117"/>
          </a:xfrm>
        </p:spPr>
        <p:txBody>
          <a:bodyPr>
            <a:normAutofit fontScale="25000" lnSpcReduction="20000"/>
          </a:bodyPr>
          <a:lstStyle/>
          <a:p>
            <a:pPr marL="0" indent="0">
              <a:buNone/>
            </a:pPr>
            <a:r>
              <a:rPr lang="en-GB" sz="4800" dirty="0" smtClean="0"/>
              <a:t>Meet Tia. </a:t>
            </a:r>
            <a:r>
              <a:rPr lang="en-GB" sz="4800" dirty="0"/>
              <a:t>She’s currently taking a gap year, working at a </a:t>
            </a:r>
            <a:r>
              <a:rPr lang="en-GB" sz="4800" dirty="0" smtClean="0"/>
              <a:t>supermarket, she’s </a:t>
            </a:r>
            <a:r>
              <a:rPr lang="en-GB" sz="4800" dirty="0"/>
              <a:t>been volunteering with our Inpatient (IPU) team for over two years, working an evening shift every month – serving dinner and drinks to patients and washing up in the kitchen.</a:t>
            </a:r>
          </a:p>
          <a:p>
            <a:pPr marL="0" indent="0">
              <a:buNone/>
            </a:pPr>
            <a:endParaRPr lang="en-GB" sz="4800" dirty="0"/>
          </a:p>
          <a:p>
            <a:pPr marL="0" indent="0">
              <a:buNone/>
            </a:pPr>
            <a:r>
              <a:rPr lang="en-GB" sz="4800" dirty="0"/>
              <a:t>Here she shares her story of how she came to be part of the Hospice volunteer team, and how it helped her decide which career path she would like to pursue…</a:t>
            </a:r>
          </a:p>
          <a:p>
            <a:pPr marL="0" indent="0">
              <a:buNone/>
            </a:pPr>
            <a:endParaRPr lang="en-GB" sz="4800" dirty="0"/>
          </a:p>
          <a:p>
            <a:pPr marL="0" indent="0">
              <a:buNone/>
            </a:pPr>
            <a:r>
              <a:rPr lang="en-GB" sz="4800" dirty="0"/>
              <a:t>“When I started volunteering at the Hospice, I wanted to do something in healthcare but I wasn’t sure what. I came to realise nursing was what I would like to pursue. Meeting the nurses and gaining first-hand experience of their day-to-day life made me realise that’s what I want to do.”</a:t>
            </a:r>
          </a:p>
          <a:p>
            <a:pPr marL="0" indent="0">
              <a:buNone/>
            </a:pPr>
            <a:endParaRPr lang="en-GB" sz="4800" dirty="0"/>
          </a:p>
          <a:p>
            <a:pPr marL="0" indent="0">
              <a:buNone/>
            </a:pPr>
            <a:r>
              <a:rPr lang="en-GB" sz="4800" dirty="0"/>
              <a:t>Originally thinking of the Hospice as a sad place to be, Tia describes how she quickly came to realise the ‘community’ that is there – “It really opened my eyes to how the staff and volunteers work together to make times of sadness more bearable for families and loved ones.</a:t>
            </a:r>
          </a:p>
          <a:p>
            <a:pPr marL="0" indent="0">
              <a:buNone/>
            </a:pPr>
            <a:endParaRPr lang="en-GB" sz="4800" dirty="0"/>
          </a:p>
        </p:txBody>
      </p:sp>
      <p:pic>
        <p:nvPicPr>
          <p:cNvPr id="5" name="Picture 4"/>
          <p:cNvPicPr>
            <a:picLocks noChangeAspect="1"/>
          </p:cNvPicPr>
          <p:nvPr/>
        </p:nvPicPr>
        <p:blipFill>
          <a:blip r:embed="rId2"/>
          <a:stretch>
            <a:fillRect/>
          </a:stretch>
        </p:blipFill>
        <p:spPr>
          <a:xfrm>
            <a:off x="457200" y="1204908"/>
            <a:ext cx="3059657" cy="3174479"/>
          </a:xfrm>
          <a:prstGeom prst="rect">
            <a:avLst/>
          </a:prstGeom>
        </p:spPr>
      </p:pic>
    </p:spTree>
    <p:extLst>
      <p:ext uri="{BB962C8B-B14F-4D97-AF65-F5344CB8AC3E}">
        <p14:creationId xmlns:p14="http://schemas.microsoft.com/office/powerpoint/2010/main" val="3201295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 – Meet Daniel </a:t>
            </a:r>
            <a:endParaRPr lang="en-GB" dirty="0"/>
          </a:p>
        </p:txBody>
      </p:sp>
      <p:sp>
        <p:nvSpPr>
          <p:cNvPr id="3" name="Content Placeholder 2"/>
          <p:cNvSpPr>
            <a:spLocks noGrp="1"/>
          </p:cNvSpPr>
          <p:nvPr>
            <p:ph idx="1"/>
          </p:nvPr>
        </p:nvSpPr>
        <p:spPr>
          <a:xfrm>
            <a:off x="3779912" y="1131590"/>
            <a:ext cx="4906888" cy="3321117"/>
          </a:xfrm>
        </p:spPr>
        <p:txBody>
          <a:bodyPr>
            <a:normAutofit fontScale="25000" lnSpcReduction="20000"/>
          </a:bodyPr>
          <a:lstStyle/>
          <a:p>
            <a:pPr marL="0" indent="0">
              <a:buNone/>
            </a:pPr>
            <a:r>
              <a:rPr lang="en-GB" sz="4800" dirty="0"/>
              <a:t>Meet </a:t>
            </a:r>
            <a:r>
              <a:rPr lang="en-GB" sz="4800" dirty="0" err="1"/>
              <a:t>Berkhamsted</a:t>
            </a:r>
            <a:r>
              <a:rPr lang="en-GB" sz="4800" dirty="0"/>
              <a:t> Shop volunteer and </a:t>
            </a:r>
            <a:r>
              <a:rPr lang="en-GB" sz="4800" dirty="0" smtClean="0"/>
              <a:t>year 10 </a:t>
            </a:r>
            <a:r>
              <a:rPr lang="en-GB" sz="4800" dirty="0"/>
              <a:t>student </a:t>
            </a:r>
            <a:r>
              <a:rPr lang="en-GB" sz="4800" dirty="0" smtClean="0"/>
              <a:t>Daniel.</a:t>
            </a:r>
          </a:p>
          <a:p>
            <a:pPr marL="0" indent="0">
              <a:buNone/>
            </a:pPr>
            <a:endParaRPr lang="en-GB" sz="4800" dirty="0"/>
          </a:p>
          <a:p>
            <a:pPr marL="0" indent="0">
              <a:buNone/>
            </a:pPr>
            <a:r>
              <a:rPr lang="en-GB" sz="4800" dirty="0"/>
              <a:t>He helps the staff in the shop by registering the online gift-aid claims that enable the shop to claim tax back on the daily sales as well as logging new gift aid customers on the computer.</a:t>
            </a:r>
          </a:p>
          <a:p>
            <a:pPr marL="0" indent="0">
              <a:buNone/>
            </a:pPr>
            <a:endParaRPr lang="en-GB" sz="4800" dirty="0"/>
          </a:p>
          <a:p>
            <a:pPr marL="0" indent="0">
              <a:buNone/>
            </a:pPr>
            <a:r>
              <a:rPr lang="en-GB" sz="4800" dirty="0"/>
              <a:t>“I live and study locally and I like to support local causes whilst at the same time enhancing my skills. Everyone in </a:t>
            </a:r>
            <a:r>
              <a:rPr lang="en-GB" sz="4800" dirty="0" err="1"/>
              <a:t>Berkhamsted</a:t>
            </a:r>
            <a:r>
              <a:rPr lang="en-GB" sz="4800" dirty="0"/>
              <a:t> knows of the great work of the Hospice and their focus on end of life care.”</a:t>
            </a:r>
          </a:p>
          <a:p>
            <a:pPr marL="0" indent="0">
              <a:buNone/>
            </a:pPr>
            <a:endParaRPr lang="en-GB" sz="4800" dirty="0"/>
          </a:p>
          <a:p>
            <a:pPr marL="0" indent="0">
              <a:buNone/>
            </a:pPr>
            <a:r>
              <a:rPr lang="en-GB" sz="4800" dirty="0"/>
              <a:t>Daniel also adds, “I also help by sorting through donations, restocking shelves, general tidying up and maintenance of the shop. I began volunteering for an hour and a half a week after school as part of my Duke of Edinburgh Bronze award but decided to keep doing it to support my local community. The staff in the shop have told me that since I have been there the difference I am making means that they have been able to leave on time. It’s only a short time out of my week and I feel good that the hospice benefits from my volunteering.</a:t>
            </a:r>
          </a:p>
          <a:p>
            <a:pPr marL="0" indent="0">
              <a:buNone/>
            </a:pPr>
            <a:endParaRPr lang="en-GB" sz="4800" dirty="0"/>
          </a:p>
          <a:p>
            <a:pPr marL="0" indent="0">
              <a:buNone/>
            </a:pPr>
            <a:r>
              <a:rPr lang="en-GB" dirty="0"/>
              <a:t/>
            </a:r>
            <a:br>
              <a:rPr lang="en-GB" dirty="0"/>
            </a:br>
            <a:endParaRPr lang="en-GB" dirty="0"/>
          </a:p>
        </p:txBody>
      </p:sp>
      <p:pic>
        <p:nvPicPr>
          <p:cNvPr id="4" name="Picture 3"/>
          <p:cNvPicPr>
            <a:picLocks noChangeAspect="1"/>
          </p:cNvPicPr>
          <p:nvPr/>
        </p:nvPicPr>
        <p:blipFill rotWithShape="1">
          <a:blip r:embed="rId2"/>
          <a:srcRect l="18144" t="215" r="21160" b="11298"/>
          <a:stretch/>
        </p:blipFill>
        <p:spPr>
          <a:xfrm>
            <a:off x="457200" y="1131591"/>
            <a:ext cx="2890664" cy="3312368"/>
          </a:xfrm>
          <a:prstGeom prst="rect">
            <a:avLst/>
          </a:prstGeom>
        </p:spPr>
      </p:pic>
    </p:spTree>
    <p:extLst>
      <p:ext uri="{BB962C8B-B14F-4D97-AF65-F5344CB8AC3E}">
        <p14:creationId xmlns:p14="http://schemas.microsoft.com/office/powerpoint/2010/main" val="66117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Great Place to Volunteer!</a:t>
            </a: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en-GB" dirty="0" smtClean="0"/>
          </a:p>
          <a:p>
            <a:pPr marL="0" indent="0">
              <a:buNone/>
            </a:pPr>
            <a:r>
              <a:rPr lang="en-GB" dirty="0" smtClean="0"/>
              <a:t>In 2019 we were privileged to have been given the Queens Award for Voluntary Services</a:t>
            </a:r>
          </a:p>
          <a:p>
            <a:pPr marL="0" indent="0">
              <a:buNone/>
            </a:pPr>
            <a:r>
              <a:rPr lang="en-GB" dirty="0" smtClean="0"/>
              <a:t>Our </a:t>
            </a:r>
            <a:r>
              <a:rPr lang="en-GB" dirty="0" err="1" smtClean="0"/>
              <a:t>comms</a:t>
            </a:r>
            <a:r>
              <a:rPr lang="en-GB" dirty="0" smtClean="0"/>
              <a:t> team produced this video to support our application. </a:t>
            </a:r>
          </a:p>
          <a:p>
            <a:pPr marL="0" indent="0">
              <a:buNone/>
            </a:pPr>
            <a:endParaRPr lang="en-GB" dirty="0"/>
          </a:p>
          <a:p>
            <a:pPr marL="0" indent="0">
              <a:buNone/>
            </a:pPr>
            <a:r>
              <a:rPr lang="en-GB" dirty="0" smtClean="0">
                <a:hlinkClick r:id="rId2"/>
              </a:rPr>
              <a:t>https</a:t>
            </a:r>
            <a:r>
              <a:rPr lang="en-GB" dirty="0">
                <a:hlinkClick r:id="rId2"/>
              </a:rPr>
              <a:t>://</a:t>
            </a:r>
            <a:r>
              <a:rPr lang="en-GB" dirty="0" smtClean="0">
                <a:hlinkClick r:id="rId2"/>
              </a:rPr>
              <a:t>youtu.be/nH861genNKs</a:t>
            </a:r>
            <a:endParaRPr lang="en-GB" dirty="0" smtClean="0"/>
          </a:p>
          <a:p>
            <a:pPr marL="0" indent="0">
              <a:buNone/>
            </a:pPr>
            <a:endParaRPr lang="en-GB" dirty="0"/>
          </a:p>
        </p:txBody>
      </p:sp>
      <p:pic>
        <p:nvPicPr>
          <p:cNvPr id="4" name="Picture 3"/>
          <p:cNvPicPr>
            <a:picLocks noChangeAspect="1"/>
          </p:cNvPicPr>
          <p:nvPr/>
        </p:nvPicPr>
        <p:blipFill rotWithShape="1">
          <a:blip r:embed="rId3"/>
          <a:srcRect t="4336" r="2372"/>
          <a:stretch/>
        </p:blipFill>
        <p:spPr>
          <a:xfrm>
            <a:off x="7020272" y="3086401"/>
            <a:ext cx="1519991" cy="1331541"/>
          </a:xfrm>
          <a:prstGeom prst="rect">
            <a:avLst/>
          </a:prstGeom>
        </p:spPr>
      </p:pic>
    </p:spTree>
    <p:extLst>
      <p:ext uri="{BB962C8B-B14F-4D97-AF65-F5344CB8AC3E}">
        <p14:creationId xmlns:p14="http://schemas.microsoft.com/office/powerpoint/2010/main" val="76825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0" y="-13692"/>
            <a:ext cx="9252520" cy="857250"/>
          </a:xfrm>
        </p:spPr>
        <p:txBody>
          <a:bodyPr/>
          <a:lstStyle/>
          <a:p>
            <a:r>
              <a:rPr lang="en-GB" dirty="0" smtClean="0"/>
              <a:t>Name a Role in the </a:t>
            </a:r>
            <a:r>
              <a:rPr lang="en-GB" dirty="0"/>
              <a:t>H</a:t>
            </a:r>
            <a:r>
              <a:rPr lang="en-GB" dirty="0" smtClean="0"/>
              <a:t>ospice </a:t>
            </a:r>
            <a:endParaRPr lang="en-GB" dirty="0"/>
          </a:p>
        </p:txBody>
      </p:sp>
      <p:sp>
        <p:nvSpPr>
          <p:cNvPr id="4" name="Content Placeholder 3"/>
          <p:cNvSpPr>
            <a:spLocks noGrp="1"/>
          </p:cNvSpPr>
          <p:nvPr>
            <p:ph idx="1"/>
          </p:nvPr>
        </p:nvSpPr>
        <p:spPr>
          <a:xfrm>
            <a:off x="-36512" y="843558"/>
            <a:ext cx="9217024" cy="3609149"/>
          </a:xfrm>
        </p:spPr>
        <p:txBody>
          <a:bodyPr/>
          <a:lstStyle/>
          <a:p>
            <a:pPr marL="0" indent="0">
              <a:buNone/>
            </a:pPr>
            <a:endParaRPr lang="en-GB" dirty="0" smtClean="0"/>
          </a:p>
          <a:p>
            <a:pPr marL="0" indent="0">
              <a:buNone/>
            </a:pPr>
            <a:r>
              <a:rPr lang="en-GB" dirty="0" smtClean="0"/>
              <a:t>Please use the chat box to let us know</a:t>
            </a:r>
            <a:endParaRPr lang="en-GB" dirty="0"/>
          </a:p>
        </p:txBody>
      </p:sp>
    </p:spTree>
    <p:extLst>
      <p:ext uri="{BB962C8B-B14F-4D97-AF65-F5344CB8AC3E}">
        <p14:creationId xmlns:p14="http://schemas.microsoft.com/office/powerpoint/2010/main" val="1733673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
            </a:r>
            <a:br>
              <a:rPr lang="en-GB" sz="3600" dirty="0" smtClean="0"/>
            </a:br>
            <a:r>
              <a:rPr lang="en-GB" sz="3600" dirty="0" smtClean="0"/>
              <a:t>True or False</a:t>
            </a:r>
            <a:br>
              <a:rPr lang="en-GB" sz="3600" dirty="0" smtClean="0"/>
            </a:br>
            <a:endParaRPr lang="en-GB" sz="3600" dirty="0"/>
          </a:p>
        </p:txBody>
      </p:sp>
      <p:sp>
        <p:nvSpPr>
          <p:cNvPr id="3" name="Content Placeholder 2"/>
          <p:cNvSpPr>
            <a:spLocks noGrp="1"/>
          </p:cNvSpPr>
          <p:nvPr>
            <p:ph idx="1"/>
          </p:nvPr>
        </p:nvSpPr>
        <p:spPr/>
        <p:txBody>
          <a:bodyPr/>
          <a:lstStyle/>
          <a:p>
            <a:r>
              <a:rPr lang="en-GB" dirty="0" smtClean="0"/>
              <a:t>Hospices are places where people go to die?</a:t>
            </a:r>
          </a:p>
          <a:p>
            <a:r>
              <a:rPr lang="en-GB" dirty="0" smtClean="0"/>
              <a:t>They are sad depressing places to work</a:t>
            </a:r>
          </a:p>
          <a:p>
            <a:r>
              <a:rPr lang="en-GB" dirty="0" smtClean="0"/>
              <a:t>Hospices are part of the NHS</a:t>
            </a:r>
          </a:p>
          <a:p>
            <a:r>
              <a:rPr lang="en-GB" dirty="0" smtClean="0"/>
              <a:t>There are some hospices who only work in the community</a:t>
            </a:r>
          </a:p>
          <a:p>
            <a:r>
              <a:rPr lang="en-GB" dirty="0" smtClean="0"/>
              <a:t>There are hospices for children and adults</a:t>
            </a:r>
            <a:endParaRPr lang="en-GB" dirty="0"/>
          </a:p>
        </p:txBody>
      </p:sp>
    </p:spTree>
    <p:extLst>
      <p:ext uri="{BB962C8B-B14F-4D97-AF65-F5344CB8AC3E}">
        <p14:creationId xmlns:p14="http://schemas.microsoft.com/office/powerpoint/2010/main" val="2082589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a:t>
            </a:r>
            <a:endParaRPr lang="en-GB" dirty="0"/>
          </a:p>
        </p:txBody>
      </p:sp>
      <p:sp>
        <p:nvSpPr>
          <p:cNvPr id="3" name="Content Placeholder 2"/>
          <p:cNvSpPr>
            <a:spLocks noGrp="1"/>
          </p:cNvSpPr>
          <p:nvPr>
            <p:ph idx="1"/>
          </p:nvPr>
        </p:nvSpPr>
        <p:spPr/>
        <p:txBody>
          <a:bodyPr>
            <a:normAutofit fontScale="55000" lnSpcReduction="20000"/>
          </a:bodyPr>
          <a:lstStyle/>
          <a:p>
            <a:r>
              <a:rPr lang="en-GB" dirty="0">
                <a:hlinkClick r:id="rId2"/>
              </a:rPr>
              <a:t>https://www.stfrancis.org.uk</a:t>
            </a:r>
            <a:r>
              <a:rPr lang="en-GB" dirty="0" smtClean="0">
                <a:hlinkClick r:id="rId2"/>
              </a:rPr>
              <a:t>/</a:t>
            </a:r>
            <a:endParaRPr lang="en-GB" dirty="0" smtClean="0"/>
          </a:p>
          <a:p>
            <a:pPr marL="0" indent="0">
              <a:buNone/>
            </a:pPr>
            <a:endParaRPr lang="en-GB" dirty="0" smtClean="0"/>
          </a:p>
          <a:p>
            <a:r>
              <a:rPr lang="en-GB" dirty="0">
                <a:hlinkClick r:id="rId3"/>
              </a:rPr>
              <a:t>https://</a:t>
            </a:r>
            <a:r>
              <a:rPr lang="en-GB" dirty="0" smtClean="0">
                <a:hlinkClick r:id="rId3"/>
              </a:rPr>
              <a:t>www.stfrancis.org.uk/support-us/volunteer/how-can-i-help-</a:t>
            </a:r>
            <a:endParaRPr lang="en-GB" dirty="0" smtClean="0"/>
          </a:p>
          <a:p>
            <a:pPr marL="0" indent="0">
              <a:buNone/>
            </a:pPr>
            <a:endParaRPr lang="en-GB" dirty="0" smtClean="0"/>
          </a:p>
          <a:p>
            <a:r>
              <a:rPr lang="en-GB" dirty="0">
                <a:hlinkClick r:id="rId4"/>
              </a:rPr>
              <a:t>https://</a:t>
            </a:r>
            <a:r>
              <a:rPr lang="en-GB" dirty="0" smtClean="0">
                <a:hlinkClick r:id="rId4"/>
              </a:rPr>
              <a:t>www.stfrancis.org.uk/work-with-us/current-vacancies</a:t>
            </a:r>
            <a:endParaRPr lang="en-GB" dirty="0" smtClean="0"/>
          </a:p>
          <a:p>
            <a:endParaRPr lang="en-GB" dirty="0"/>
          </a:p>
          <a:p>
            <a:r>
              <a:rPr lang="en-GB" dirty="0">
                <a:hlinkClick r:id="rId5"/>
              </a:rPr>
              <a:t>https://</a:t>
            </a:r>
            <a:r>
              <a:rPr lang="en-GB" dirty="0" smtClean="0">
                <a:hlinkClick r:id="rId5"/>
              </a:rPr>
              <a:t>www.linkedin.com/company/hospice-of-st-francis-berkhamsted</a:t>
            </a:r>
            <a:endParaRPr lang="en-GB" dirty="0" smtClean="0"/>
          </a:p>
          <a:p>
            <a:pPr marL="0" indent="0">
              <a:buNone/>
            </a:pPr>
            <a:endParaRPr lang="en-GB" dirty="0" smtClean="0"/>
          </a:p>
          <a:p>
            <a:r>
              <a:rPr lang="en-GB" dirty="0">
                <a:hlinkClick r:id="rId6"/>
              </a:rPr>
              <a:t>https://</a:t>
            </a:r>
            <a:r>
              <a:rPr lang="en-GB" dirty="0" smtClean="0">
                <a:hlinkClick r:id="rId6"/>
              </a:rPr>
              <a:t>www.facebook.com/thehospiceofstfrancis</a:t>
            </a:r>
            <a:endParaRPr lang="en-GB" dirty="0" smtClean="0"/>
          </a:p>
          <a:p>
            <a:endParaRPr lang="en-GB" dirty="0"/>
          </a:p>
          <a:p>
            <a:r>
              <a:rPr lang="en-GB" dirty="0">
                <a:hlinkClick r:id="rId7"/>
              </a:rPr>
              <a:t>https://www.instagram.com/hospicestfrancis/?</a:t>
            </a:r>
            <a:r>
              <a:rPr lang="en-GB" dirty="0" smtClean="0">
                <a:hlinkClick r:id="rId7"/>
              </a:rPr>
              <a:t>hl=en</a:t>
            </a:r>
            <a:endParaRPr lang="en-GB"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3975678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 keeping</a:t>
            </a:r>
            <a:endParaRPr lang="en-GB" dirty="0"/>
          </a:p>
        </p:txBody>
      </p:sp>
      <p:sp>
        <p:nvSpPr>
          <p:cNvPr id="3" name="Content Placeholder 2"/>
          <p:cNvSpPr>
            <a:spLocks noGrp="1"/>
          </p:cNvSpPr>
          <p:nvPr>
            <p:ph idx="1"/>
          </p:nvPr>
        </p:nvSpPr>
        <p:spPr/>
        <p:txBody>
          <a:bodyPr>
            <a:normAutofit fontScale="47500" lnSpcReduction="20000"/>
          </a:bodyPr>
          <a:lstStyle/>
          <a:p>
            <a:r>
              <a:rPr lang="en-GB" dirty="0" smtClean="0"/>
              <a:t>Please mute your microphone and turn off your cameras. </a:t>
            </a:r>
            <a:r>
              <a:rPr lang="en-GB" dirty="0"/>
              <a:t>This will help us manage background noise during the presentations. </a:t>
            </a:r>
            <a:endParaRPr lang="en-GB" dirty="0" smtClean="0"/>
          </a:p>
          <a:p>
            <a:r>
              <a:rPr lang="en-GB" dirty="0" smtClean="0"/>
              <a:t>Please do not take any recordings or screen shots of the screen during the session</a:t>
            </a:r>
          </a:p>
          <a:p>
            <a:r>
              <a:rPr lang="en-GB" dirty="0" smtClean="0"/>
              <a:t>If you need any technical help during the event please message us using the chat box.</a:t>
            </a:r>
          </a:p>
          <a:p>
            <a:r>
              <a:rPr lang="en-GB" dirty="0" smtClean="0"/>
              <a:t>If you would like to ask a question please use the chat box. </a:t>
            </a:r>
          </a:p>
          <a:p>
            <a:r>
              <a:rPr lang="en-GB" dirty="0" smtClean="0"/>
              <a:t>The session will be not be recorded live but we will be uploading the presentations to the Extra Heroes webpage after this session. </a:t>
            </a:r>
          </a:p>
          <a:p>
            <a:r>
              <a:rPr lang="en-GB" dirty="0" smtClean="0"/>
              <a:t>Please bear with us if there are technical issues we will resolve them as quickly as possible. You may find that some of the videos we play may buffer, we will share the links after the event for anyone who had any issues watching them. </a:t>
            </a:r>
          </a:p>
          <a:p>
            <a:r>
              <a:rPr lang="en-GB" dirty="0" smtClean="0"/>
              <a:t>Social media – please tag us in @</a:t>
            </a:r>
            <a:r>
              <a:rPr lang="en-GB" dirty="0" err="1" smtClean="0"/>
              <a:t>hwe_academy</a:t>
            </a:r>
            <a:r>
              <a:rPr lang="en-GB" dirty="0" smtClean="0"/>
              <a:t> and #Future Heroes </a:t>
            </a:r>
          </a:p>
          <a:p>
            <a:r>
              <a:rPr lang="en-GB" dirty="0" smtClean="0"/>
              <a:t>Please join in with the quizzes and activities</a:t>
            </a:r>
          </a:p>
          <a:p>
            <a:r>
              <a:rPr lang="en-GB" dirty="0" smtClean="0"/>
              <a:t>Your feedback is important to use please feel free to email us – academy.hwe@nhs.net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659982"/>
            <a:ext cx="2513856" cy="320517"/>
          </a:xfrm>
          <a:prstGeom prst="rect">
            <a:avLst/>
          </a:prstGeom>
        </p:spPr>
      </p:pic>
    </p:spTree>
    <p:extLst>
      <p:ext uri="{BB962C8B-B14F-4D97-AF65-F5344CB8AC3E}">
        <p14:creationId xmlns:p14="http://schemas.microsoft.com/office/powerpoint/2010/main" val="482763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454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Rewarding Careers in a Hospice</a:t>
            </a:r>
            <a:endParaRPr lang="en-GB" dirty="0"/>
          </a:p>
        </p:txBody>
      </p:sp>
      <p:sp>
        <p:nvSpPr>
          <p:cNvPr id="3" name="Subtitle 2"/>
          <p:cNvSpPr>
            <a:spLocks noGrp="1"/>
          </p:cNvSpPr>
          <p:nvPr>
            <p:ph type="subTitle" idx="1"/>
          </p:nvPr>
        </p:nvSpPr>
        <p:spPr>
          <a:xfrm>
            <a:off x="1371600" y="2269377"/>
            <a:ext cx="6400800" cy="1127197"/>
          </a:xfrm>
        </p:spPr>
        <p:txBody>
          <a:bodyPr/>
          <a:lstStyle/>
          <a:p>
            <a:endParaRPr lang="en-GB" sz="2000" dirty="0" smtClean="0"/>
          </a:p>
          <a:p>
            <a:r>
              <a:rPr lang="en-GB" dirty="0" smtClean="0"/>
              <a:t>Su Bennett &amp; Karenann Spicer</a:t>
            </a:r>
            <a:endParaRPr lang="en-GB" dirty="0"/>
          </a:p>
        </p:txBody>
      </p:sp>
    </p:spTree>
    <p:extLst>
      <p:ext uri="{BB962C8B-B14F-4D97-AF65-F5344CB8AC3E}">
        <p14:creationId xmlns:p14="http://schemas.microsoft.com/office/powerpoint/2010/main" val="61513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What is a Hospice?</a:t>
            </a:r>
            <a:endParaRPr lang="en-GB" sz="3200" dirty="0"/>
          </a:p>
        </p:txBody>
      </p:sp>
      <p:sp>
        <p:nvSpPr>
          <p:cNvPr id="3" name="Content Placeholder 2"/>
          <p:cNvSpPr>
            <a:spLocks noGrp="1"/>
          </p:cNvSpPr>
          <p:nvPr>
            <p:ph idx="1"/>
          </p:nvPr>
        </p:nvSpPr>
        <p:spPr/>
        <p:txBody>
          <a:bodyPr>
            <a:normAutofit fontScale="85000" lnSpcReduction="10000"/>
          </a:bodyPr>
          <a:lstStyle/>
          <a:p>
            <a:r>
              <a:rPr lang="en-GB" sz="1900" dirty="0"/>
              <a:t>We can help </a:t>
            </a:r>
            <a:r>
              <a:rPr lang="en-GB" sz="1900" dirty="0" smtClean="0"/>
              <a:t>people who are </a:t>
            </a:r>
            <a:r>
              <a:rPr lang="en-GB" sz="1900" dirty="0"/>
              <a:t>managing, or recovering from, serious illness. We help </a:t>
            </a:r>
            <a:r>
              <a:rPr lang="en-GB" sz="1900" dirty="0" smtClean="0"/>
              <a:t>them </a:t>
            </a:r>
            <a:r>
              <a:rPr lang="en-GB" sz="1900" dirty="0"/>
              <a:t>to live your life well by improving symptoms, working with </a:t>
            </a:r>
            <a:r>
              <a:rPr lang="en-GB" sz="1900" dirty="0" smtClean="0"/>
              <a:t>them </a:t>
            </a:r>
            <a:r>
              <a:rPr lang="en-GB" sz="1900" dirty="0"/>
              <a:t>to achieve personal goals - helping </a:t>
            </a:r>
            <a:r>
              <a:rPr lang="en-GB" sz="1900" dirty="0" smtClean="0"/>
              <a:t>them </a:t>
            </a:r>
            <a:r>
              <a:rPr lang="en-GB" sz="1900" dirty="0"/>
              <a:t>to feel safe - and anything from getting back to work, enjoying family time to walking the dogs again.</a:t>
            </a:r>
          </a:p>
          <a:p>
            <a:endParaRPr lang="en-GB" sz="1900" dirty="0"/>
          </a:p>
          <a:p>
            <a:r>
              <a:rPr lang="en-GB" sz="1900" dirty="0"/>
              <a:t>Our care takes many forms and our professional team plus dedicated, trained volunteers care for people with a wide range of illnesses including cancer, motor neurone disease, dementia, heart disease, lung disease and neurological illness.</a:t>
            </a:r>
          </a:p>
          <a:p>
            <a:endParaRPr lang="en-GB" sz="1900" dirty="0"/>
          </a:p>
          <a:p>
            <a:r>
              <a:rPr lang="en-GB" sz="1900" dirty="0"/>
              <a:t>We can help </a:t>
            </a:r>
            <a:r>
              <a:rPr lang="en-GB" sz="1900" dirty="0" smtClean="0"/>
              <a:t>patients </a:t>
            </a:r>
            <a:r>
              <a:rPr lang="en-GB" sz="1900" dirty="0"/>
              <a:t>in </a:t>
            </a:r>
            <a:r>
              <a:rPr lang="en-GB" sz="1900" dirty="0" smtClean="0"/>
              <a:t>their </a:t>
            </a:r>
            <a:r>
              <a:rPr lang="en-GB" sz="1900" dirty="0"/>
              <a:t>own home or </a:t>
            </a:r>
            <a:r>
              <a:rPr lang="en-GB" sz="1900" dirty="0" smtClean="0"/>
              <a:t>at </a:t>
            </a:r>
            <a:r>
              <a:rPr lang="en-GB" sz="1900" dirty="0"/>
              <a:t>the Hospice through 1:1 appointments or group sessions (anything from physio to nursing support and mindfulness to complementary therapy) in our Spring Centre or through 24-7 care in our beds. </a:t>
            </a:r>
          </a:p>
        </p:txBody>
      </p:sp>
    </p:spTree>
    <p:extLst>
      <p:ext uri="{BB962C8B-B14F-4D97-AF65-F5344CB8AC3E}">
        <p14:creationId xmlns:p14="http://schemas.microsoft.com/office/powerpoint/2010/main" val="2455535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Adults and Children's Hospices</a:t>
            </a:r>
            <a:endParaRPr lang="en-GB" dirty="0"/>
          </a:p>
        </p:txBody>
      </p:sp>
      <p:pic>
        <p:nvPicPr>
          <p:cNvPr id="1026" name="Picture 2" descr="https://3g2jn014w61c4dm67g3g16me-wpengine.netdna-ssl.com/wp-content/uploads/2017/01/helen-douglas-house-charity-of-the-year-300x197.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888752"/>
            <a:ext cx="2722985" cy="1971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lementary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977642"/>
            <a:ext cx="2448272" cy="20261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ysiothera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987574"/>
            <a:ext cx="292950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cial C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48" y="3075806"/>
            <a:ext cx="2076788" cy="18684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pport for Child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3291830"/>
            <a:ext cx="2448272" cy="171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0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Hospices are part of something bigger </a:t>
            </a:r>
            <a:endParaRPr lang="en-GB" sz="3600" dirty="0"/>
          </a:p>
        </p:txBody>
      </p:sp>
      <p:pic>
        <p:nvPicPr>
          <p:cNvPr id="7" name="Content Placeholder 6"/>
          <p:cNvPicPr>
            <a:picLocks noGrp="1"/>
          </p:cNvPicPr>
          <p:nvPr>
            <p:ph idx="1"/>
          </p:nvPr>
        </p:nvPicPr>
        <p:blipFill rotWithShape="1">
          <a:blip r:embed="rId2"/>
          <a:srcRect l="5318" t="11818" r="20496" b="17510"/>
          <a:stretch/>
        </p:blipFill>
        <p:spPr bwMode="auto">
          <a:xfrm>
            <a:off x="539552" y="1275607"/>
            <a:ext cx="8147248" cy="3096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1640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Key Facts about Hospice </a:t>
            </a:r>
            <a:endParaRPr lang="en-GB" sz="3600" dirty="0"/>
          </a:p>
        </p:txBody>
      </p:sp>
      <p:sp>
        <p:nvSpPr>
          <p:cNvPr id="3" name="Content Placeholder 2"/>
          <p:cNvSpPr>
            <a:spLocks noGrp="1"/>
          </p:cNvSpPr>
          <p:nvPr>
            <p:ph idx="1"/>
          </p:nvPr>
        </p:nvSpPr>
        <p:spPr/>
        <p:txBody>
          <a:bodyPr>
            <a:normAutofit lnSpcReduction="10000"/>
          </a:bodyPr>
          <a:lstStyle/>
          <a:p>
            <a:r>
              <a:rPr lang="en-GB" dirty="0" smtClean="0"/>
              <a:t>220 hospices across UK of which there are 54 children's hospices</a:t>
            </a:r>
          </a:p>
          <a:p>
            <a:r>
              <a:rPr lang="en-GB" dirty="0" smtClean="0"/>
              <a:t>225,000 people are supported each year</a:t>
            </a:r>
          </a:p>
          <a:p>
            <a:r>
              <a:rPr lang="en-GB" dirty="0" smtClean="0"/>
              <a:t>72,000 bereaved people are supported</a:t>
            </a:r>
          </a:p>
          <a:p>
            <a:r>
              <a:rPr lang="en-GB" dirty="0" smtClean="0"/>
              <a:t>90% of care is community based</a:t>
            </a:r>
          </a:p>
          <a:p>
            <a:r>
              <a:rPr lang="en-GB" dirty="0" smtClean="0"/>
              <a:t>Adults 32% funded v Children’s </a:t>
            </a:r>
            <a:r>
              <a:rPr lang="en-GB" smtClean="0"/>
              <a:t>17% </a:t>
            </a:r>
            <a:r>
              <a:rPr lang="en-GB" sz="2000" smtClean="0"/>
              <a:t>(NHS)</a:t>
            </a:r>
            <a:endParaRPr lang="en-GB" dirty="0"/>
          </a:p>
        </p:txBody>
      </p:sp>
    </p:spTree>
    <p:extLst>
      <p:ext uri="{BB962C8B-B14F-4D97-AF65-F5344CB8AC3E}">
        <p14:creationId xmlns:p14="http://schemas.microsoft.com/office/powerpoint/2010/main" val="132091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This is What it Takes!</a:t>
            </a:r>
            <a:endParaRPr lang="en-GB" sz="3200"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www.facebook.com/79167888410/videos/339603067329545</a:t>
            </a:r>
            <a:endParaRPr lang="en-GB" dirty="0" smtClean="0"/>
          </a:p>
          <a:p>
            <a:pPr marL="0" indent="0">
              <a:buNone/>
            </a:pPr>
            <a:endParaRPr lang="en-GB" dirty="0"/>
          </a:p>
        </p:txBody>
      </p:sp>
    </p:spTree>
    <p:extLst>
      <p:ext uri="{BB962C8B-B14F-4D97-AF65-F5344CB8AC3E}">
        <p14:creationId xmlns:p14="http://schemas.microsoft.com/office/powerpoint/2010/main" val="356515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Where is this?</a:t>
            </a:r>
            <a:endParaRPr lang="en-GB" sz="3200" dirty="0"/>
          </a:p>
        </p:txBody>
      </p:sp>
      <p:pic>
        <p:nvPicPr>
          <p:cNvPr id="4" name="Content Placeholder 3"/>
          <p:cNvPicPr>
            <a:picLocks noGrp="1" noChangeAspect="1"/>
          </p:cNvPicPr>
          <p:nvPr>
            <p:ph idx="1"/>
          </p:nvPr>
        </p:nvPicPr>
        <p:blipFill>
          <a:blip r:embed="rId2"/>
          <a:stretch>
            <a:fillRect/>
          </a:stretch>
        </p:blipFill>
        <p:spPr>
          <a:xfrm rot="4300926">
            <a:off x="70663" y="471167"/>
            <a:ext cx="2167398" cy="1626394"/>
          </a:xfrm>
          <a:prstGeom prst="rect">
            <a:avLst/>
          </a:prstGeom>
        </p:spPr>
      </p:pic>
      <p:pic>
        <p:nvPicPr>
          <p:cNvPr id="5" name="Picture 4"/>
          <p:cNvPicPr>
            <a:picLocks noChangeAspect="1"/>
          </p:cNvPicPr>
          <p:nvPr/>
        </p:nvPicPr>
        <p:blipFill>
          <a:blip r:embed="rId3"/>
          <a:stretch>
            <a:fillRect/>
          </a:stretch>
        </p:blipFill>
        <p:spPr>
          <a:xfrm rot="6012098">
            <a:off x="6740590" y="423622"/>
            <a:ext cx="2476616" cy="1858428"/>
          </a:xfrm>
          <a:prstGeom prst="rect">
            <a:avLst/>
          </a:prstGeom>
        </p:spPr>
      </p:pic>
      <p:pic>
        <p:nvPicPr>
          <p:cNvPr id="6" name="Picture 5"/>
          <p:cNvPicPr>
            <a:picLocks noChangeAspect="1"/>
          </p:cNvPicPr>
          <p:nvPr/>
        </p:nvPicPr>
        <p:blipFill>
          <a:blip r:embed="rId4"/>
          <a:stretch>
            <a:fillRect/>
          </a:stretch>
        </p:blipFill>
        <p:spPr>
          <a:xfrm rot="5093416">
            <a:off x="-17238" y="2865830"/>
            <a:ext cx="2343198" cy="1758313"/>
          </a:xfrm>
          <a:prstGeom prst="rect">
            <a:avLst/>
          </a:prstGeom>
        </p:spPr>
      </p:pic>
      <p:pic>
        <p:nvPicPr>
          <p:cNvPr id="7" name="Picture 6"/>
          <p:cNvPicPr>
            <a:picLocks noChangeAspect="1"/>
          </p:cNvPicPr>
          <p:nvPr/>
        </p:nvPicPr>
        <p:blipFill>
          <a:blip r:embed="rId5"/>
          <a:stretch>
            <a:fillRect/>
          </a:stretch>
        </p:blipFill>
        <p:spPr>
          <a:xfrm rot="6649237">
            <a:off x="6209136" y="2746447"/>
            <a:ext cx="2615016" cy="1962282"/>
          </a:xfrm>
          <a:prstGeom prst="rect">
            <a:avLst/>
          </a:prstGeom>
        </p:spPr>
      </p:pic>
      <p:pic>
        <p:nvPicPr>
          <p:cNvPr id="8" name="Picture 7"/>
          <p:cNvPicPr>
            <a:picLocks noChangeAspect="1"/>
          </p:cNvPicPr>
          <p:nvPr/>
        </p:nvPicPr>
        <p:blipFill>
          <a:blip r:embed="rId6"/>
          <a:stretch>
            <a:fillRect/>
          </a:stretch>
        </p:blipFill>
        <p:spPr>
          <a:xfrm rot="4671960">
            <a:off x="2060772" y="1397375"/>
            <a:ext cx="2620333" cy="1966272"/>
          </a:xfrm>
          <a:prstGeom prst="rect">
            <a:avLst/>
          </a:prstGeom>
        </p:spPr>
      </p:pic>
      <p:pic>
        <p:nvPicPr>
          <p:cNvPr id="9" name="Picture 8"/>
          <p:cNvPicPr>
            <a:picLocks noChangeAspect="1"/>
          </p:cNvPicPr>
          <p:nvPr/>
        </p:nvPicPr>
        <p:blipFill>
          <a:blip r:embed="rId7"/>
          <a:stretch>
            <a:fillRect/>
          </a:stretch>
        </p:blipFill>
        <p:spPr>
          <a:xfrm rot="6029514">
            <a:off x="4267027" y="1477811"/>
            <a:ext cx="2620333" cy="1966272"/>
          </a:xfrm>
          <a:prstGeom prst="rect">
            <a:avLst/>
          </a:prstGeom>
        </p:spPr>
      </p:pic>
    </p:spTree>
    <p:extLst>
      <p:ext uri="{BB962C8B-B14F-4D97-AF65-F5344CB8AC3E}">
        <p14:creationId xmlns:p14="http://schemas.microsoft.com/office/powerpoint/2010/main" val="2027582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AAC91F79AD9A428B4FF68C692CFC2E" ma:contentTypeVersion="2" ma:contentTypeDescription="Create a new document." ma:contentTypeScope="" ma:versionID="0067c31902bb1e1199fb65c9a511c5ae">
  <xsd:schema xmlns:xsd="http://www.w3.org/2001/XMLSchema" xmlns:xs="http://www.w3.org/2001/XMLSchema" xmlns:p="http://schemas.microsoft.com/office/2006/metadata/properties" xmlns:ns2="8c64adfd-2595-46db-a639-aa1606d4250e" targetNamespace="http://schemas.microsoft.com/office/2006/metadata/properties" ma:root="true" ma:fieldsID="c7b2aae2e087787b155f454d3113d565" ns2:_="">
    <xsd:import namespace="8c64adfd-2595-46db-a639-aa1606d4250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4adfd-2595-46db-a639-aa1606d42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0665D9-FA3D-4657-8742-9E35595D300F}">
  <ds:schemaRefs>
    <ds:schemaRef ds:uri="http://schemas.microsoft.com/sharepoint/v3/contenttype/forms"/>
  </ds:schemaRefs>
</ds:datastoreItem>
</file>

<file path=customXml/itemProps2.xml><?xml version="1.0" encoding="utf-8"?>
<ds:datastoreItem xmlns:ds="http://schemas.openxmlformats.org/officeDocument/2006/customXml" ds:itemID="{7FD96FFA-80BB-4D38-BD5D-358E55FD9818}">
  <ds:schemaRefs>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8c64adfd-2595-46db-a639-aa1606d4250e"/>
  </ds:schemaRefs>
</ds:datastoreItem>
</file>

<file path=customXml/itemProps3.xml><?xml version="1.0" encoding="utf-8"?>
<ds:datastoreItem xmlns:ds="http://schemas.openxmlformats.org/officeDocument/2006/customXml" ds:itemID="{5E7C8F2A-C533-4DEC-8E40-D6194B6A6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4adfd-2595-46db-a639-aa1606d42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695</TotalTime>
  <Words>1456</Words>
  <Application>Microsoft Office PowerPoint</Application>
  <PresentationFormat>On-screen Show (16:9)</PresentationFormat>
  <Paragraphs>98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Hello and welcome to</vt:lpstr>
      <vt:lpstr>House keeping</vt:lpstr>
      <vt:lpstr>Rewarding Careers in a Hospice</vt:lpstr>
      <vt:lpstr>What is a Hospice?</vt:lpstr>
      <vt:lpstr>Adults and Children's Hospices</vt:lpstr>
      <vt:lpstr>Hospices are part of something bigger </vt:lpstr>
      <vt:lpstr>Key Facts about Hospice </vt:lpstr>
      <vt:lpstr>This is What it Takes!</vt:lpstr>
      <vt:lpstr>Where is this?</vt:lpstr>
      <vt:lpstr>Careers in Hospices</vt:lpstr>
      <vt:lpstr>Why volunteer?</vt:lpstr>
      <vt:lpstr>Volunteering at The Hospice of St Francis </vt:lpstr>
      <vt:lpstr>Case Studies – Meet Tim</vt:lpstr>
      <vt:lpstr>Case Studies – Meet Tia</vt:lpstr>
      <vt:lpstr>Case Studies – Meet Daniel </vt:lpstr>
      <vt:lpstr>A Great Place to Volunteer!</vt:lpstr>
      <vt:lpstr>Name a Role in the Hospice </vt:lpstr>
      <vt:lpstr> True or False </vt:lpstr>
      <vt:lpstr>Links</vt:lpstr>
      <vt:lpstr>PowerPoint Presentation</vt:lpstr>
    </vt:vector>
  </TitlesOfParts>
  <Company>NHS HBLICT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Ewan Maddock</dc:creator>
  <cp:lastModifiedBy>Galvin Nicola (RQW) Pr Alexandra Hosp Tr</cp:lastModifiedBy>
  <cp:revision>65</cp:revision>
  <dcterms:created xsi:type="dcterms:W3CDTF">2020-06-15T09:58:00Z</dcterms:created>
  <dcterms:modified xsi:type="dcterms:W3CDTF">2020-12-10T14:25:54Z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0x0101008BAAC91F79AD9A428B4FF68C692CFC2E</vt:lpwstr>
  </property>
</Properties>
</file>